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9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901CD-DBF8-0D1B-22F7-CF3C0E2C0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0A2543-7CBC-854D-E149-7CFF5589B0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AE76D-B576-CB7D-9CCF-067E59A3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FAC57-5400-0847-1C22-8138C0CEE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49912-B5EA-5157-745E-F95EDB710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557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67686-B1DE-9537-AD27-AFFBE3732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5BB14-A162-1721-8AC7-FE1A4FD0CE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ADA1E-8116-8287-954F-91AADD4ED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98CE0-D93F-AC6A-9CA4-9DA702D36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00D71B-4EA3-4D50-174E-C9F8D0D2D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799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DB1D46-A572-F5F8-1EEE-CD29F8EFCC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8A4FD6-32B7-66F6-00AC-5FD5811637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F809D-DD18-BBF9-6259-90152F7CD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79153-0697-E41B-4777-19765F8B2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E1F45-B765-B4D1-B8DC-21C44A1CA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895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4FBCE-762E-861B-592F-160ED77EA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4C340-CE93-CF10-B510-8F9E06D36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69903-601D-1856-FE9E-8123B0BFE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ED61D-34B5-08B0-5A4C-92066072C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C3C85-3241-F510-ED61-9D5E22549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6218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42936-B986-1D8B-068B-62DE2F6C1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30CFD-B3A1-B0A7-D245-BD849EE79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2C1D2-7B7E-E20D-D2D4-CE0FFC530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57655-A88E-34D0-92C5-C8EB0BF99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72C5C-24BF-525F-A4A8-7D7C74DF1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493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5803F-EDB9-384D-2988-5BECD7E9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951C1-9048-5DD8-B72F-8DAFAF812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D3B9EB-1CCD-8BF4-D170-CD45CFCDD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E94ED0-0260-AFFC-5DF6-92C802D28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620445-6EC1-94FF-8D47-B9C2637B9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C90D27-B07B-4B69-60AD-38141DAAC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8684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37D6B-2EA4-D8BF-5291-47D5830C6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A81850-27C3-010E-3BBA-A07F92C35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D79E0-3CCD-C489-EF44-845789B4DE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CE6F18-1B2D-11D7-D9D3-6853106470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74DA79-157C-76EB-0960-A771C343D9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4B7C8D-F022-2407-CDA1-EA56E90C2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52BE28-ED0C-BA7D-EA48-B16975160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4CD1C1-4A3F-F32D-C280-3F12A1011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8785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FC5FA-F4CC-0A29-D6CF-7DD4F0195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2A3E72-61E5-322A-6E04-7B343ECF3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BD643E-0EED-07AD-2530-6FB67A294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274627-185C-49F6-D8B9-E2250C03C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847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47455B-F44F-F41C-4492-98120BC56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F0850E-F33E-2B6B-7BA6-6D5BE326F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BC8776-1EC4-9A00-B76D-8BD11D458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3880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5FEBD-D4FB-3EC8-93A7-1FB2E873D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AFF00-F367-140B-8E30-C3FF07DDD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DE5E8E-C990-11BB-B99A-810760D4C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E622A9-C4A0-D881-BB34-9D9380142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974764-CC31-8A80-D3C9-8968608E1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B72AAC-EF92-BCBE-8CC8-AB4AA908F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6377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D9571-9AE4-64EC-8886-D0C4662C0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806FA7-96F2-0A97-3623-EE604400EB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F56BC4-5D37-CE56-154D-40FED6B42B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F58558-6268-C3AB-C900-881B8B3B6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10D4E-5F4D-880D-D755-B6105C4C0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E8BA7-E5B6-8C7C-3178-49CF31112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509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5DDA36-D0F7-A338-6EBF-4852A075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CE4AE4-349D-189A-0A28-D9F4207CF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E05EB-BD01-CEA1-36F3-93CD33AC74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2534ED-4237-441E-9B41-A14A3EDBF6D8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E0A09-E838-CE43-DD6F-C8140805AA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0A4DE8-5740-9001-5555-A2FB26168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FF14F2-23E9-4C87-9EEF-660E2AD1E9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142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35130-0CA7-CD4E-3EFD-F20C981D7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3408" y="992094"/>
            <a:ext cx="3616913" cy="2795160"/>
          </a:xfrm>
        </p:spPr>
        <p:txBody>
          <a:bodyPr>
            <a:normAutofit/>
          </a:bodyPr>
          <a:lstStyle/>
          <a:p>
            <a:r>
              <a:rPr lang="en-IN" sz="4400" b="1"/>
              <a:t>Analyzing Traffic Stop Patterns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625AFD-9ECA-6067-0F0E-2BDCF8F029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6287" y="4121253"/>
            <a:ext cx="3125337" cy="1136843"/>
          </a:xfrm>
        </p:spPr>
        <p:txBody>
          <a:bodyPr>
            <a:normAutofit/>
          </a:bodyPr>
          <a:lstStyle/>
          <a:p>
            <a:r>
              <a:rPr lang="en-US" sz="1800"/>
              <a:t>A Data Science Project Using Python, MySQL, and Streamlit</a:t>
            </a:r>
            <a:endParaRPr lang="en-IN" sz="1800"/>
          </a:p>
        </p:txBody>
      </p:sp>
      <p:pic>
        <p:nvPicPr>
          <p:cNvPr id="5" name="Video 4" descr="Street Lights">
            <a:extLst>
              <a:ext uri="{FF2B5EF4-FFF2-40B4-BE49-F238E27FC236}">
                <a16:creationId xmlns:a16="http://schemas.microsoft.com/office/drawing/2014/main" id="{F43091C6-A2DF-9735-AE33-143FE4E862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>
            <a:fillRect/>
          </a:stretch>
        </p:blipFill>
        <p:spPr>
          <a:xfrm>
            <a:off x="5895751" y="1813015"/>
            <a:ext cx="5708649" cy="320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55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0C34041-25A6-988A-0296-5E15760F5D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807835"/>
              </p:ext>
            </p:extLst>
          </p:nvPr>
        </p:nvGraphicFramePr>
        <p:xfrm>
          <a:off x="643467" y="664606"/>
          <a:ext cx="10905067" cy="5528787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</a:tblPr>
              <a:tblGrid>
                <a:gridCol w="2343594">
                  <a:extLst>
                    <a:ext uri="{9D8B030D-6E8A-4147-A177-3AD203B41FA5}">
                      <a16:colId xmlns:a16="http://schemas.microsoft.com/office/drawing/2014/main" val="78035966"/>
                    </a:ext>
                  </a:extLst>
                </a:gridCol>
                <a:gridCol w="8561473">
                  <a:extLst>
                    <a:ext uri="{9D8B030D-6E8A-4147-A177-3AD203B41FA5}">
                      <a16:colId xmlns:a16="http://schemas.microsoft.com/office/drawing/2014/main" val="1902509863"/>
                    </a:ext>
                  </a:extLst>
                </a:gridCol>
              </a:tblGrid>
              <a:tr h="912283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31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Section</a:t>
                      </a:r>
                      <a:endParaRPr lang="en-IN" sz="31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488" marR="445330" marT="201144" marB="201144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31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Key Points</a:t>
                      </a:r>
                      <a:endParaRPr lang="en-IN" sz="31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488" marR="445330" marT="201144" marB="201144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7189155"/>
                  </a:ext>
                </a:extLst>
              </a:tr>
              <a:tr h="2308252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31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The Data</a:t>
                      </a:r>
                      <a:endParaRPr lang="en-IN" sz="31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488" marR="445330" marT="201144" marB="201144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3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The project uses the </a:t>
                      </a:r>
                      <a:r>
                        <a:rPr lang="en-US" sz="31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Traffic Stops Dataset</a:t>
                      </a:r>
                      <a:r>
                        <a:rPr lang="en-US" sz="3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.CSV containing details on stop time, location, driver demographics, violation, search details, and stop outcome.</a:t>
                      </a:r>
                      <a:endParaRPr lang="en-US" sz="31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488" marR="445330" marT="201144" marB="201144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073564"/>
                  </a:ext>
                </a:extLst>
              </a:tr>
              <a:tr h="2308252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31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Project Goal</a:t>
                      </a:r>
                      <a:endParaRPr lang="en-IN" sz="31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488" marR="445330" marT="201144" marB="201144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3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To process raw data, build a relational database, perform an in-depth analysis via SQL, and visualize key findings to identify </a:t>
                      </a:r>
                      <a:r>
                        <a:rPr lang="en-US" sz="3100" b="1" i="0" u="none" strike="noStrike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patterns and trends</a:t>
                      </a:r>
                      <a:r>
                        <a:rPr lang="en-US" sz="31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 in traffic enforcement.</a:t>
                      </a:r>
                      <a:endParaRPr lang="en-US" sz="31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61488" marR="445330" marT="201144" marB="201144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657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224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6CCD88D-F536-82A8-1B8E-88943607A8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7640591"/>
              </p:ext>
            </p:extLst>
          </p:nvPr>
        </p:nvGraphicFramePr>
        <p:xfrm>
          <a:off x="643467" y="905381"/>
          <a:ext cx="10905067" cy="5047239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</a:tblPr>
              <a:tblGrid>
                <a:gridCol w="3637202">
                  <a:extLst>
                    <a:ext uri="{9D8B030D-6E8A-4147-A177-3AD203B41FA5}">
                      <a16:colId xmlns:a16="http://schemas.microsoft.com/office/drawing/2014/main" val="458263019"/>
                    </a:ext>
                  </a:extLst>
                </a:gridCol>
                <a:gridCol w="7267865">
                  <a:extLst>
                    <a:ext uri="{9D8B030D-6E8A-4147-A177-3AD203B41FA5}">
                      <a16:colId xmlns:a16="http://schemas.microsoft.com/office/drawing/2014/main" val="2765764551"/>
                    </a:ext>
                  </a:extLst>
                </a:gridCol>
              </a:tblGrid>
              <a:tr h="714764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Action</a:t>
                      </a:r>
                      <a:endParaRPr lang="en-IN" sz="2400" cap="none" spc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202181" marR="194404" marT="155524" marB="155524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Description</a:t>
                      </a:r>
                      <a:endParaRPr lang="en-IN" sz="2400" cap="none" spc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202181" marR="194404" marT="155524" marB="155524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2907724"/>
                  </a:ext>
                </a:extLst>
              </a:tr>
              <a:tr h="714764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Import &amp; Inspection</a:t>
                      </a:r>
                      <a:endParaRPr lang="en-IN" sz="2400" cap="none" spc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202181" marR="194404" marT="155524" marB="155524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Used </a:t>
                      </a:r>
                      <a:r>
                        <a:rPr lang="en-US" sz="2400" b="1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Pandas</a:t>
                      </a:r>
                      <a:r>
                        <a:rPr lang="en-US" sz="2400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 to load the traffic_stops.csv file.</a:t>
                      </a:r>
                    </a:p>
                  </a:txBody>
                  <a:tcPr marL="202181" marR="194404" marT="155524" marB="155524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9082829"/>
                  </a:ext>
                </a:extLst>
              </a:tr>
              <a:tr h="1083119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Handling Missing Values</a:t>
                      </a:r>
                      <a:endParaRPr lang="en-IN" sz="2400" cap="none" spc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202181" marR="194404" marT="155524" marB="155524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Identified and filled null values (e.g., using mode or mean, or by dropping non-critical rows).</a:t>
                      </a:r>
                    </a:p>
                  </a:txBody>
                  <a:tcPr marL="202181" marR="194404" marT="155524" marB="155524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0144390"/>
                  </a:ext>
                </a:extLst>
              </a:tr>
              <a:tr h="1451473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Column Selection</a:t>
                      </a:r>
                      <a:endParaRPr lang="en-IN" sz="2400" cap="none" spc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202181" marR="194404" marT="155524" marB="155524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b="1" cap="none" spc="0" dirty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Dropped unwanted columns</a:t>
                      </a:r>
                      <a:r>
                        <a:rPr lang="en-US" sz="2400" cap="none" spc="0" dirty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 to simplify the dataset and improve query efficiency.</a:t>
                      </a:r>
                    </a:p>
                  </a:txBody>
                  <a:tcPr marL="202181" marR="194404" marT="155524" marB="155524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8161590"/>
                  </a:ext>
                </a:extLst>
              </a:tr>
              <a:tr h="1083119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2400" b="1" cap="none" spc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Data Type Conversion</a:t>
                      </a:r>
                      <a:endParaRPr lang="en-IN" sz="2400" cap="none" spc="0">
                        <a:solidFill>
                          <a:schemeClr val="tx1"/>
                        </a:solidFill>
                        <a:effectLst/>
                        <a:latin typeface="Google Sans Text"/>
                      </a:endParaRPr>
                    </a:p>
                  </a:txBody>
                  <a:tcPr marL="202181" marR="194404" marT="155524" marB="155524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400" cap="none" spc="0" dirty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Ensured correct data types (e.g., converting </a:t>
                      </a:r>
                      <a:r>
                        <a:rPr lang="en-US" sz="2400" cap="none" spc="0" dirty="0" err="1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stop_date</a:t>
                      </a:r>
                      <a:r>
                        <a:rPr lang="en-US" sz="2400" cap="none" spc="0" dirty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 and </a:t>
                      </a:r>
                      <a:r>
                        <a:rPr lang="en-US" sz="2400" cap="none" spc="0" dirty="0" err="1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stop_time</a:t>
                      </a:r>
                      <a:r>
                        <a:rPr lang="en-US" sz="2400" cap="none" spc="0" dirty="0">
                          <a:solidFill>
                            <a:schemeClr val="tx1"/>
                          </a:solidFill>
                          <a:effectLst/>
                          <a:latin typeface="Google Sans Text"/>
                        </a:rPr>
                        <a:t> to proper datetime objects).</a:t>
                      </a:r>
                    </a:p>
                  </a:txBody>
                  <a:tcPr marL="202181" marR="194404" marT="155524" marB="155524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7421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9616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A06DC61-3C56-5EE9-7DD5-C898FDF996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6275106"/>
              </p:ext>
            </p:extLst>
          </p:nvPr>
        </p:nvGraphicFramePr>
        <p:xfrm>
          <a:off x="643467" y="731135"/>
          <a:ext cx="10905066" cy="5838459"/>
        </p:xfrm>
        <a:graphic>
          <a:graphicData uri="http://schemas.openxmlformats.org/drawingml/2006/table">
            <a:tbl>
              <a:tblPr/>
              <a:tblGrid>
                <a:gridCol w="4011991">
                  <a:extLst>
                    <a:ext uri="{9D8B030D-6E8A-4147-A177-3AD203B41FA5}">
                      <a16:colId xmlns:a16="http://schemas.microsoft.com/office/drawing/2014/main" val="4223360617"/>
                    </a:ext>
                  </a:extLst>
                </a:gridCol>
                <a:gridCol w="6893075">
                  <a:extLst>
                    <a:ext uri="{9D8B030D-6E8A-4147-A177-3AD203B41FA5}">
                      <a16:colId xmlns:a16="http://schemas.microsoft.com/office/drawing/2014/main" val="369033336"/>
                    </a:ext>
                  </a:extLst>
                </a:gridCol>
              </a:tblGrid>
              <a:tr h="762513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3100" b="1" i="0" u="none" strike="noStrike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Step</a:t>
                      </a:r>
                      <a:endParaRPr lang="en-IN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2793" marR="192793" marT="128529" marB="128529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3100" b="1" i="0" u="none" strike="noStrike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Description</a:t>
                      </a:r>
                      <a:endParaRPr lang="en-IN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2793" marR="192793" marT="128529" marB="128529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5598111"/>
                  </a:ext>
                </a:extLst>
              </a:tr>
              <a:tr h="1231649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3100" b="1" i="0" u="none" strike="noStrike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Database Connection</a:t>
                      </a:r>
                      <a:endParaRPr lang="en-IN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2793" marR="192793" marT="128529" marB="128529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3100" b="0" i="0" u="none" strike="noStrike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Established a connection to MySQL using a Python connector (</a:t>
                      </a:r>
                      <a:r>
                        <a:rPr lang="en-US" sz="3100" b="0" i="0" u="none" strike="noStrike" dirty="0" err="1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mysql.connector</a:t>
                      </a:r>
                      <a:r>
                        <a:rPr lang="en-US" sz="3100" b="0" i="0" u="none" strike="noStrike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).</a:t>
                      </a:r>
                      <a:endParaRPr lang="en-US" sz="3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2793" marR="192793" marT="128529" marB="128529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8773865"/>
                  </a:ext>
                </a:extLst>
              </a:tr>
              <a:tr h="1700784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3100" b="1" i="0" u="none" strike="noStrike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Schema Creation</a:t>
                      </a:r>
                      <a:endParaRPr lang="en-IN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2793" marR="192793" marT="128529" marB="128529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3100" b="0" i="0" u="none" strike="noStrike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Created the </a:t>
                      </a:r>
                      <a:r>
                        <a:rPr lang="en-US" sz="3100" b="1" i="0" u="none" strike="noStrike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traffic_data</a:t>
                      </a:r>
                      <a:r>
                        <a:rPr lang="en-US" sz="3100" b="0" i="0" u="none" strike="noStrike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database and defined the table structure (schema) to hold the clean data.</a:t>
                      </a:r>
                      <a:endParaRPr lang="en-US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2793" marR="192793" marT="128529" marB="128529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0133829"/>
                  </a:ext>
                </a:extLst>
              </a:tr>
              <a:tr h="1700784"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IN" sz="3100" b="1" i="0" u="none" strike="noStrike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ETL Process (Load)</a:t>
                      </a:r>
                      <a:endParaRPr lang="en-IN" sz="31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2793" marR="192793" marT="128529" marB="128529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3100" b="1" i="0" u="none" strike="noStrike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Imported the cleaned CSV data</a:t>
                      </a:r>
                      <a:r>
                        <a:rPr lang="en-US" sz="3100" b="0" i="0" u="none" strike="noStrike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into the MySQL table, ensuring data integrity and type mapping.</a:t>
                      </a:r>
                      <a:endParaRPr lang="en-US" sz="31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2793" marR="192793" marT="128529" marB="128529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80565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7786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653CEA3-54DB-49B8-52BB-A0FA0DE9F2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4663066"/>
              </p:ext>
            </p:extLst>
          </p:nvPr>
        </p:nvGraphicFramePr>
        <p:xfrm>
          <a:off x="643467" y="708161"/>
          <a:ext cx="10905067" cy="5441684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3236265">
                  <a:extLst>
                    <a:ext uri="{9D8B030D-6E8A-4147-A177-3AD203B41FA5}">
                      <a16:colId xmlns:a16="http://schemas.microsoft.com/office/drawing/2014/main" val="2317570867"/>
                    </a:ext>
                  </a:extLst>
                </a:gridCol>
                <a:gridCol w="7668802">
                  <a:extLst>
                    <a:ext uri="{9D8B030D-6E8A-4147-A177-3AD203B41FA5}">
                      <a16:colId xmlns:a16="http://schemas.microsoft.com/office/drawing/2014/main" val="3967136242"/>
                    </a:ext>
                  </a:extLst>
                </a:gridCol>
              </a:tblGrid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B1C1D"/>
                          </a:solidFill>
                          <a:effectLst/>
                        </a:rPr>
                        <a:t>SQL Queries</a:t>
                      </a:r>
                      <a:endParaRPr lang="en-IN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547907040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B1C1D"/>
                          </a:solidFill>
                          <a:effectLst/>
                        </a:rPr>
                        <a:t>I. Demographic Patterns &amp; Disparity</a:t>
                      </a:r>
                      <a:r>
                        <a:rPr lang="en-IN" sz="1100" dirty="0"/>
                        <a:t>👥</a:t>
                      </a:r>
                      <a:endParaRPr lang="en-IN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Analyzed potential biases and stop behavior across driver groups: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509906785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Search Rate by Group (#6):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Which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race and gender combination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has the highest search rate?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1205458658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Arrest Rate by Age (#4):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Which driver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age group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had the highest arrest rate?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2372222635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Country/Gender Distribution (#5):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What is the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gender distribution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of drivers stopped in each country?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160462901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>
                          <a:solidFill>
                            <a:srgbClr val="1B1C1D"/>
                          </a:solidFill>
                          <a:effectLst/>
                        </a:rPr>
                        <a:t>---</a:t>
                      </a: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B1C1D"/>
                          </a:solidFill>
                          <a:effectLst/>
                        </a:rPr>
                        <a:t>---</a:t>
                      </a:r>
                      <a:endParaRPr lang="en-IN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164730458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B1C1D"/>
                          </a:solidFill>
                          <a:effectLst/>
                        </a:rPr>
                        <a:t>II. Violation &amp; Outcome Correlation</a:t>
                      </a:r>
                      <a:r>
                        <a:rPr lang="en-IN" sz="1100" dirty="0"/>
                        <a:t>🚨</a:t>
                      </a:r>
                      <a:endParaRPr lang="en-IN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Investigated the link between the reason for the stop and the resulting action: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3006292772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Associated Actions (#10):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Which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violations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are most associated with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searches or arrests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4278126474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Low-Result Violations (#12):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Is there a violation that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rarely results in search or arrest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944373989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Youth Violations (#11):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Which violations are most common among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younger drivers ($&lt;25$)?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1324468427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>
                          <a:solidFill>
                            <a:srgbClr val="1B1C1D"/>
                          </a:solidFill>
                          <a:effectLst/>
                        </a:rPr>
                        <a:t>---</a:t>
                      </a: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B1C1D"/>
                          </a:solidFill>
                          <a:effectLst/>
                        </a:rPr>
                        <a:t>---</a:t>
                      </a:r>
                      <a:endParaRPr lang="en-IN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690069325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III. Time, Duration, and Severity</a:t>
                      </a:r>
                      <a:r>
                        <a:rPr lang="en-IN" sz="1100" dirty="0"/>
                        <a:t>⏱️ 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Examined how the time and severity of the stop relate to the final outcome: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1872831541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Night Stops vs. Arrests (#9):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Are stops during the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night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more likely to lead to arrests?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144189247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Average Duration (#8):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What is the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average stop duration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for different violations?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33151253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Arrest Rate by Country &amp; Violation (#14):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What is the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arrest rate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by country and violation?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3708179637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B1C1D"/>
                          </a:solidFill>
                          <a:effectLst/>
                        </a:rPr>
                        <a:t>---</a:t>
                      </a:r>
                      <a:endParaRPr lang="en-IN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dirty="0">
                          <a:solidFill>
                            <a:srgbClr val="1B1C1D"/>
                          </a:solidFill>
                          <a:effectLst/>
                        </a:rPr>
                        <a:t>---</a:t>
                      </a:r>
                      <a:endParaRPr lang="en-IN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2744102035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100" b="1" dirty="0">
                          <a:solidFill>
                            <a:srgbClr val="1B1C1D"/>
                          </a:solidFill>
                          <a:effectLst/>
                        </a:rPr>
                        <a:t>IV. Special Events &amp; Location</a:t>
                      </a:r>
                      <a:r>
                        <a:rPr lang="en-IN" sz="1100" dirty="0"/>
                        <a:t>📍 </a:t>
                      </a:r>
                      <a:endParaRPr lang="en-IN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Focused on drug activity and highly-searched records: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585962608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Drug Stop Rates (#13):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Which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countries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report the highest rate of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drug-related stops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130019556"/>
                  </a:ext>
                </a:extLst>
              </a:tr>
              <a:tr h="431669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Top Drug/Searched Vehicles (#1&amp; #2):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Which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vehicle numbers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were most frequently involved in drug stops or searches?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2333547782"/>
                  </a:ext>
                </a:extLst>
              </a:tr>
              <a:tr h="263685">
                <a:tc>
                  <a:txBody>
                    <a:bodyPr/>
                    <a:lstStyle/>
                    <a:p>
                      <a:pPr rtl="0">
                        <a:buNone/>
                      </a:pPr>
                      <a:endParaRPr lang="en-IN" sz="11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•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Search Count by Country (#15):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Which </a:t>
                      </a:r>
                      <a:r>
                        <a:rPr lang="en-US" sz="1100" b="1" dirty="0">
                          <a:solidFill>
                            <a:srgbClr val="1B1C1D"/>
                          </a:solidFill>
                          <a:effectLst/>
                        </a:rPr>
                        <a:t>country</a:t>
                      </a:r>
                      <a:r>
                        <a:rPr lang="en-US" sz="1100" dirty="0">
                          <a:solidFill>
                            <a:srgbClr val="1B1C1D"/>
                          </a:solidFill>
                          <a:effectLst/>
                        </a:rPr>
                        <a:t> has the most total stops with a search conducted?</a:t>
                      </a:r>
                      <a:endParaRPr lang="en-US" sz="11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41539" marR="41539" marT="27692" marB="27692" anchor="ctr"/>
                </a:tc>
                <a:extLst>
                  <a:ext uri="{0D108BD9-81ED-4DB2-BD59-A6C34878D82A}">
                    <a16:rowId xmlns:a16="http://schemas.microsoft.com/office/drawing/2014/main" val="2629049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8105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156080-3F91-CBEA-AE89-D9E6907CBEAF}"/>
              </a:ext>
            </a:extLst>
          </p:cNvPr>
          <p:cNvSpPr txBox="1"/>
          <p:nvPr/>
        </p:nvSpPr>
        <p:spPr>
          <a:xfrm>
            <a:off x="478465" y="477998"/>
            <a:ext cx="10875335" cy="5698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600" b="1" dirty="0"/>
              <a:t> </a:t>
            </a:r>
            <a:r>
              <a:rPr lang="en-US" sz="3600" b="1" dirty="0" err="1"/>
              <a:t>Streamlit</a:t>
            </a:r>
            <a:r>
              <a:rPr lang="en-US" sz="3600" b="1" dirty="0"/>
              <a:t> Dashboard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Description: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   The </a:t>
            </a:r>
            <a:r>
              <a:rPr lang="en-US" dirty="0" err="1"/>
              <a:t>Streamlit</a:t>
            </a:r>
            <a:r>
              <a:rPr lang="en-US" dirty="0"/>
              <a:t> dashboard is an interactive web tool that serves as the final, user-friendly presentation of our entire traffic stop </a:t>
            </a:r>
            <a:r>
              <a:rPr lang="en-US" dirty="0" err="1"/>
              <a:t>analysis.It</a:t>
            </a:r>
            <a:r>
              <a:rPr lang="en-US" dirty="0"/>
              <a:t> translates the raw data and complex SQL queries into visual charts and key metrics, making it easy for any user to find answers quickly.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 </a:t>
            </a:r>
            <a:r>
              <a:rPr lang="en-US" b="1" dirty="0"/>
              <a:t>Key Features</a:t>
            </a:r>
            <a:r>
              <a:rPr lang="en-US" dirty="0"/>
              <a:t>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Quick Metrics: Displays top-level indicators like Overall Arrest Rate and Average Stop Duration.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Fairness Check: Uses charts to visually track Search and Arrest Rates across different Races and Genders.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Instant </a:t>
            </a:r>
            <a:r>
              <a:rPr lang="en-US" dirty="0" err="1"/>
              <a:t>Insights:Features</a:t>
            </a:r>
            <a:r>
              <a:rPr lang="en-US" dirty="0"/>
              <a:t> sidebar filters that allow users to instantly look up data by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Country,Violation</a:t>
            </a:r>
            <a:r>
              <a:rPr lang="en-US" dirty="0"/>
              <a:t> or time of day or Night.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IN" b="1" dirty="0"/>
              <a:t>Data-Driven Oversight:</a:t>
            </a:r>
            <a:endParaRPr lang="en-US" b="1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               The tool is essential for monitoring compliance and risk by highlighting where and when different groups or stop types lead to different </a:t>
            </a:r>
            <a:r>
              <a:rPr lang="en-US" dirty="0" err="1"/>
              <a:t>outcomes.The</a:t>
            </a:r>
            <a:r>
              <a:rPr lang="en-US" dirty="0"/>
              <a:t> dashboard features sidebar filters that allow any user to instantly customize the view and providing flexible, on-demand insights.</a:t>
            </a:r>
          </a:p>
        </p:txBody>
      </p:sp>
    </p:spTree>
    <p:extLst>
      <p:ext uri="{BB962C8B-B14F-4D97-AF65-F5344CB8AC3E}">
        <p14:creationId xmlns:p14="http://schemas.microsoft.com/office/powerpoint/2010/main" val="992694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702</Words>
  <Application>Microsoft Office PowerPoint</Application>
  <PresentationFormat>Widescreen</PresentationFormat>
  <Paragraphs>65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Google Sans Text</vt:lpstr>
      <vt:lpstr>Office Theme</vt:lpstr>
      <vt:lpstr>Analyzing Traffic Stop Patterns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mishan daniel</dc:creator>
  <cp:lastModifiedBy>mishan daniel</cp:lastModifiedBy>
  <cp:revision>1</cp:revision>
  <dcterms:created xsi:type="dcterms:W3CDTF">2025-10-28T08:21:24Z</dcterms:created>
  <dcterms:modified xsi:type="dcterms:W3CDTF">2025-10-28T09:21:03Z</dcterms:modified>
</cp:coreProperties>
</file>

<file path=docProps/thumbnail.jpeg>
</file>